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707" r:id="rId1"/>
  </p:sldMasterIdLst>
  <p:notesMasterIdLst>
    <p:notesMasterId r:id="rId5"/>
  </p:notesMasterIdLst>
  <p:sldIdLst>
    <p:sldId id="458" r:id="rId2"/>
    <p:sldId id="455" r:id="rId3"/>
    <p:sldId id="457" r:id="rId4"/>
  </p:sldIdLst>
  <p:sldSz cx="12192000" cy="6858000"/>
  <p:notesSz cx="6808788" cy="9940925"/>
  <p:embeddedFontLst>
    <p:embeddedFont>
      <p:font typeface="Microsoft YaHei UI Light" panose="020B0502040204020203" pitchFamily="34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anklin Gothic Demi Cond" panose="020B0706030402020204" pitchFamily="34" charset="0"/>
      <p:regular r:id="rId11"/>
    </p:embeddedFont>
    <p:embeddedFont>
      <p:font typeface="Golos Text" panose="020B0503020202020204" pitchFamily="34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262626"/>
    <a:srgbClr val="000000"/>
    <a:srgbClr val="8CB763"/>
    <a:srgbClr val="6B9F25"/>
    <a:srgbClr val="00C459"/>
    <a:srgbClr val="CDFFE4"/>
    <a:srgbClr val="FC9E61"/>
    <a:srgbClr val="EAF2FA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3" autoAdjust="0"/>
    <p:restoredTop sz="59443" autoAdjust="0"/>
  </p:normalViewPr>
  <p:slideViewPr>
    <p:cSldViewPr snapToGrid="0">
      <p:cViewPr varScale="1">
        <p:scale>
          <a:sx n="116" d="100"/>
          <a:sy n="116" d="100"/>
        </p:scale>
        <p:origin x="44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3060417C-DB5E-4138-9AC4-4803921C546D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0BEAF0D0-AF07-4E5D-A6A0-4E0E1B0CE4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ED40-5196-42EC-AF6F-A7BC5F33EF7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E7A2-246D-4F94-BB52-1600D3BA1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7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4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12192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04669" y="1247808"/>
            <a:ext cx="8137177" cy="47734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7188"/>
              </a:lnSpc>
              <a:defRPr sz="6267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2631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55038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A48A9E-B7EE-7A17-DC25-EC561037217B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5F7F48DC-FF52-44FF-82A9-947EB60AE75B}"/>
              </a:ext>
            </a:extLst>
          </p:cNvPr>
          <p:cNvSpPr/>
          <p:nvPr userDrawn="1"/>
        </p:nvSpPr>
        <p:spPr>
          <a:xfrm>
            <a:off x="-9525" y="6315075"/>
            <a:ext cx="4305300" cy="542925"/>
          </a:xfrm>
          <a:custGeom>
            <a:avLst/>
            <a:gdLst>
              <a:gd name="connsiteX0" fmla="*/ 0 w 4305300"/>
              <a:gd name="connsiteY0" fmla="*/ 0 h 542925"/>
              <a:gd name="connsiteX1" fmla="*/ 571500 w 4305300"/>
              <a:gd name="connsiteY1" fmla="*/ 0 h 542925"/>
              <a:gd name="connsiteX2" fmla="*/ 4305300 w 4305300"/>
              <a:gd name="connsiteY2" fmla="*/ 542925 h 542925"/>
              <a:gd name="connsiteX3" fmla="*/ 0 w 4305300"/>
              <a:gd name="connsiteY3" fmla="*/ 542925 h 542925"/>
              <a:gd name="connsiteX4" fmla="*/ 0 w 4305300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542925">
                <a:moveTo>
                  <a:pt x="0" y="0"/>
                </a:moveTo>
                <a:lnTo>
                  <a:pt x="571500" y="0"/>
                </a:lnTo>
                <a:lnTo>
                  <a:pt x="4305300" y="542925"/>
                </a:lnTo>
                <a:lnTo>
                  <a:pt x="0" y="5429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25" y="192478"/>
            <a:ext cx="7051675" cy="10743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2FD8EC-6A87-1FB0-543A-25D2BF867D9D}"/>
              </a:ext>
            </a:extLst>
          </p:cNvPr>
          <p:cNvSpPr txBox="1"/>
          <p:nvPr userDrawn="1"/>
        </p:nvSpPr>
        <p:spPr>
          <a:xfrm rot="16200000">
            <a:off x="-705116" y="5019860"/>
            <a:ext cx="196109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Проекты ФНС России: </a:t>
            </a:r>
            <a:b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вчера, сегодня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и завтра</a:t>
            </a:r>
          </a:p>
        </p:txBody>
      </p:sp>
    </p:spTree>
    <p:extLst>
      <p:ext uri="{BB962C8B-B14F-4D97-AF65-F5344CB8AC3E}">
        <p14:creationId xmlns:p14="http://schemas.microsoft.com/office/powerpoint/2010/main" val="935150654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 снос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27D606-3F67-D5E6-EC71-6DC7C5C30579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1E87950-3614-A0A0-4167-20CAB27E7953}"/>
              </a:ext>
            </a:extLst>
          </p:cNvPr>
          <p:cNvSpPr/>
          <p:nvPr userDrawn="1"/>
        </p:nvSpPr>
        <p:spPr>
          <a:xfrm>
            <a:off x="-9525" y="6315075"/>
            <a:ext cx="4305300" cy="542925"/>
          </a:xfrm>
          <a:custGeom>
            <a:avLst/>
            <a:gdLst>
              <a:gd name="connsiteX0" fmla="*/ 0 w 4305300"/>
              <a:gd name="connsiteY0" fmla="*/ 0 h 542925"/>
              <a:gd name="connsiteX1" fmla="*/ 571500 w 4305300"/>
              <a:gd name="connsiteY1" fmla="*/ 0 h 542925"/>
              <a:gd name="connsiteX2" fmla="*/ 4305300 w 4305300"/>
              <a:gd name="connsiteY2" fmla="*/ 542925 h 542925"/>
              <a:gd name="connsiteX3" fmla="*/ 0 w 4305300"/>
              <a:gd name="connsiteY3" fmla="*/ 542925 h 542925"/>
              <a:gd name="connsiteX4" fmla="*/ 0 w 4305300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542925">
                <a:moveTo>
                  <a:pt x="0" y="0"/>
                </a:moveTo>
                <a:lnTo>
                  <a:pt x="571500" y="0"/>
                </a:lnTo>
                <a:lnTo>
                  <a:pt x="4305300" y="542925"/>
                </a:lnTo>
                <a:lnTo>
                  <a:pt x="0" y="5429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25" y="192478"/>
            <a:ext cx="7051675" cy="10743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24">
            <a:extLst>
              <a:ext uri="{FF2B5EF4-FFF2-40B4-BE49-F238E27FC236}">
                <a16:creationId xmlns:a16="http://schemas.microsoft.com/office/drawing/2014/main" xmlns="" id="{2010541B-5266-4C88-EF4A-5287EA5AC6B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991" y="5972175"/>
            <a:ext cx="2863967" cy="6556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B712F6-4890-5159-CBC1-F71EC74B169D}"/>
              </a:ext>
            </a:extLst>
          </p:cNvPr>
          <p:cNvSpPr txBox="1"/>
          <p:nvPr userDrawn="1"/>
        </p:nvSpPr>
        <p:spPr>
          <a:xfrm rot="16200000">
            <a:off x="-705116" y="5019860"/>
            <a:ext cx="196109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Проекты ФНС России: </a:t>
            </a:r>
            <a:b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вчера, сегодня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и завтра</a:t>
            </a:r>
          </a:p>
        </p:txBody>
      </p:sp>
    </p:spTree>
    <p:extLst>
      <p:ext uri="{BB962C8B-B14F-4D97-AF65-F5344CB8AC3E}">
        <p14:creationId xmlns:p14="http://schemas.microsoft.com/office/powerpoint/2010/main" val="2204398094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0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5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2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51" r:id="rId13"/>
    <p:sldLayoutId id="2147483649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81923" y="3355199"/>
            <a:ext cx="10786753" cy="2012668"/>
          </a:xfrm>
        </p:spPr>
        <p:txBody>
          <a:bodyPr rtlCol="0">
            <a:noAutofit/>
          </a:bodyPr>
          <a:lstStyle/>
          <a:p>
            <a:pPr algn="ctr" defTabSz="1349769">
              <a:lnSpc>
                <a:spcPct val="100000"/>
              </a:lnSpc>
              <a:defRPr/>
            </a:pPr>
            <a:r>
              <a:rPr lang="ru-RU" sz="2667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Налоговая реформа 2025: упрощенная система налогообложения</a:t>
            </a:r>
            <a:br>
              <a:rPr lang="ru-RU" sz="2667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</a:br>
            <a:r>
              <a:rPr lang="ru-RU" sz="2667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67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Федеральный закон от 12.07.2024 </a:t>
            </a:r>
            <a:r>
              <a:rPr lang="ru-RU" sz="15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176-ФЗ </a:t>
            </a:r>
            <a:r>
              <a:rPr lang="ru-RU" sz="15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«О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</a:t>
            </a:r>
            <a:r>
              <a:rPr lang="ru-RU" sz="15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Федерации»</a:t>
            </a:r>
            <a:endParaRPr lang="ru-RU" sz="150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777" y="2279075"/>
            <a:ext cx="8544951" cy="768085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defRPr/>
            </a:pPr>
            <a:r>
              <a:rPr lang="ru-RU" sz="1867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УПРАВЛЕНИЕ ФЕДЕРАЛЬНОЙ НАЛОГОВОЙ СЛУЖБЫ ПО Г. СЕВАСТОПОЛЮ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7934" y="5530375"/>
            <a:ext cx="881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 smtClean="0"/>
              <a:t>Заместитель начальника </a:t>
            </a:r>
            <a:r>
              <a:rPr lang="ru-RU" altLang="ru-RU" sz="1400" b="1" dirty="0"/>
              <a:t>отдела камерального контроля специальных налоговых режимов </a:t>
            </a:r>
          </a:p>
          <a:p>
            <a:pPr algn="ctr">
              <a:defRPr/>
            </a:pPr>
            <a:r>
              <a:rPr lang="ru-RU" altLang="ru-RU" sz="1400" b="1" dirty="0" smtClean="0"/>
              <a:t>Юрин Антон Юрьевич</a:t>
            </a:r>
            <a:endParaRPr lang="ru-RU" alt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7682" y="6118331"/>
            <a:ext cx="762632" cy="289474"/>
          </a:xfrm>
          <a:prstGeom prst="rect">
            <a:avLst/>
          </a:prstGeom>
        </p:spPr>
        <p:txBody>
          <a:bodyPr wrap="none" lIns="103784" tIns="51897" rIns="103784" bIns="51897">
            <a:spAutoFit/>
          </a:bodyPr>
          <a:lstStyle/>
          <a:p>
            <a:pPr algn="ctr" defTabSz="1012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j-lt"/>
                <a:cs typeface="Arial" pitchFamily="34" charset="0"/>
              </a:rPr>
              <a:t>2024 год</a:t>
            </a:r>
            <a:endParaRPr lang="ru-RU" sz="12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Graphic 2">
            <a:extLst>
              <a:ext uri="{FF2B5EF4-FFF2-40B4-BE49-F238E27FC236}">
                <a16:creationId xmlns:a16="http://schemas.microsoft.com/office/drawing/2014/main" xmlns="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43"/>
          <a:stretch/>
        </p:blipFill>
        <p:spPr>
          <a:xfrm>
            <a:off x="26670" y="284884"/>
            <a:ext cx="441960" cy="41705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6375400"/>
            <a:ext cx="495300" cy="4826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495300" y="6375400"/>
            <a:ext cx="3090999" cy="482600"/>
          </a:xfrm>
          <a:prstGeom prst="rtTriangle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08163"/>
              </p:ext>
            </p:extLst>
          </p:nvPr>
        </p:nvGraphicFramePr>
        <p:xfrm>
          <a:off x="524933" y="601132"/>
          <a:ext cx="11573934" cy="61044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3420"/>
                <a:gridCol w="4363914"/>
                <a:gridCol w="4546600"/>
              </a:tblGrid>
              <a:tr h="4396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дохода за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 прошлого года для перехода на УСН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 в 2024 году – 149,51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на коэффициент-дефлятор, установленный на следующий календарный год</a:t>
                      </a:r>
                      <a:endParaRPr lang="ru-RU" sz="130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337,5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</a:t>
                      </a:r>
                      <a:r>
                        <a:rPr lang="ru-RU" sz="1300" b="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коэффициент-дефлятор, установленный на календарный год, предшествующий календарному году перехода организации на УСН</a:t>
                      </a:r>
                      <a:endParaRPr lang="ru-RU" sz="1300" b="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дохода для применения УСН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(в 2024 году – 199,35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на коэффициент-дефлятор, установленный на следующий календарный год</a:t>
                      </a:r>
                      <a:endParaRPr lang="ru-RU" sz="130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 на коэффициент-дефлятор, установленный на календарный год отчетного (налогового) периода, в котором налогоплательщиком получены соответствующие </a:t>
                      </a: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30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2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дохода для применения УСН с повышенными ставками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2024 году – 265,8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 на коэффициент-дефлятор, установленный на следующий календарный год</a:t>
                      </a:r>
                      <a:endParaRPr lang="ru-RU" sz="130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Повышенные ставки отменены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численности для применения УСН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человек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человек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7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численности для применения УСН с повышенными ставками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человек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Повышенные ставки отменены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8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остаточной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ОС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на коэффициент-дефлятор, установленный на календарный год отчетного (налогового) периода, в котором налогоплательщиком получены соответствующие доходы.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10933" y="104803"/>
            <a:ext cx="595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spc="-50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ИЗМЕНЕНИЯ В УСН С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036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592666" y="699921"/>
            <a:ext cx="11336867" cy="1459080"/>
          </a:xfrm>
          <a:prstGeom prst="homePlate">
            <a:avLst>
              <a:gd name="adj" fmla="val 11494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Franklin Gothic Demi Cond" panose="020B0706030402020204" pitchFamily="34" charset="0"/>
              <a:ea typeface="Microsoft YaHei UI Light" panose="020B0502040204020203" pitchFamily="34" charset="-122"/>
              <a:cs typeface="Aldhabi" panose="020F0502020204030204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3" y="104803"/>
            <a:ext cx="595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spc="-50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ИЗМЕНЕНИЯ В УСН С 2025 ГОДА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923" y="998510"/>
            <a:ext cx="111584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algn="ctr"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 И ИП,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утратившие в 2024 году право на применение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превышением размера полученных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265,8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вновь перейти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 с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2025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сумма всех доходов (УСН+ОСНО)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337,5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по итогам девяти месяцев 2024 года.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1023740" y="2245935"/>
            <a:ext cx="11168260" cy="3943199"/>
          </a:xfrm>
          <a:prstGeom prst="homePlate">
            <a:avLst>
              <a:gd name="adj" fmla="val 11494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Franklin Gothic Demi Cond" panose="020B0706030402020204" pitchFamily="34" charset="0"/>
              <a:ea typeface="Microsoft YaHei UI Light" panose="020B0502040204020203" pitchFamily="34" charset="-122"/>
              <a:cs typeface="Aldhabi" panose="020F0502020204030204" pitchFamily="2" charset="-7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Graphic 2">
            <a:extLst>
              <a:ext uri="{FF2B5EF4-FFF2-40B4-BE49-F238E27FC236}">
                <a16:creationId xmlns:a16="http://schemas.microsoft.com/office/drawing/2014/main" xmlns="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43"/>
          <a:stretch/>
        </p:blipFill>
        <p:spPr>
          <a:xfrm>
            <a:off x="26670" y="284884"/>
            <a:ext cx="441960" cy="41705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6375400"/>
            <a:ext cx="495300" cy="4826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495300" y="6375400"/>
            <a:ext cx="3090999" cy="482600"/>
          </a:xfrm>
          <a:prstGeom prst="rtTriangle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27315"/>
              </p:ext>
            </p:extLst>
          </p:nvPr>
        </p:nvGraphicFramePr>
        <p:xfrm>
          <a:off x="1083730" y="2565397"/>
          <a:ext cx="10625668" cy="31411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02003"/>
                <a:gridCol w="7323665"/>
              </a:tblGrid>
              <a:tr h="3921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учитываемые при переходе на УСН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57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164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определяемые в соответствии со ст.248 НК РФ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учитываемые при определении налоговой базы по налогу на прибыль организаций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(без учета доходов в виде положительной курсовой разницы, доходов в виде субсидий, признаваемых в порядке, установленном пунктом 4.1 статьи 271 НК РФ, при безвозмездной передаче в государственную и (или) муниципальную собственность имущества (имущественных прав).</a:t>
                      </a:r>
                    </a:p>
                    <a:p>
                      <a:pPr algn="ctr"/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5766</TotalTime>
  <Words>354</Words>
  <Application>Microsoft Office PowerPoint</Application>
  <PresentationFormat>Широкоэкранный</PresentationFormat>
  <Paragraphs>45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Microsoft YaHei UI Light</vt:lpstr>
      <vt:lpstr>Calibri</vt:lpstr>
      <vt:lpstr>Aldhabi</vt:lpstr>
      <vt:lpstr>Arial</vt:lpstr>
      <vt:lpstr>Franklin Gothic Demi Cond</vt:lpstr>
      <vt:lpstr>Golos Text</vt:lpstr>
      <vt:lpstr>Times New Roman</vt:lpstr>
      <vt:lpstr>Calibri Light</vt:lpstr>
      <vt:lpstr>Тема Office</vt:lpstr>
      <vt:lpstr>Налоговая реформа 2025: упрощенная система налогообложения  Федеральный закон от 12.07.2024 № 176-ФЗ «О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ФНС России</dc:title>
  <dc:creator>Hamlet Markarian</dc:creator>
  <cp:lastModifiedBy>Internet</cp:lastModifiedBy>
  <cp:revision>953</cp:revision>
  <cp:lastPrinted>2024-07-23T09:37:56Z</cp:lastPrinted>
  <dcterms:created xsi:type="dcterms:W3CDTF">2023-10-26T17:06:29Z</dcterms:created>
  <dcterms:modified xsi:type="dcterms:W3CDTF">2024-08-22T12:20:34Z</dcterms:modified>
</cp:coreProperties>
</file>